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2.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3.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99" r:id="rId15"/>
    <p:sldId id="298" r:id="rId16"/>
    <p:sldId id="300" r:id="rId17"/>
    <p:sldId id="301" r:id="rId18"/>
    <p:sldId id="309" r:id="rId19"/>
    <p:sldId id="306" r:id="rId20"/>
    <p:sldId id="307" r:id="rId21"/>
    <p:sldId id="308" r:id="rId22"/>
    <p:sldId id="273" r:id="rId23"/>
    <p:sldId id="274" r:id="rId24"/>
    <p:sldId id="275" r:id="rId25"/>
    <p:sldId id="291" r:id="rId26"/>
    <p:sldId id="294" r:id="rId27"/>
    <p:sldId id="303" r:id="rId28"/>
    <p:sldId id="305" r:id="rId29"/>
    <p:sldId id="304" r:id="rId30"/>
    <p:sldId id="264" r:id="rId31"/>
    <p:sldId id="289" r:id="rId32"/>
    <p:sldId id="265" r:id="rId33"/>
    <p:sldId id="268" r:id="rId34"/>
    <p:sldId id="287" r:id="rId35"/>
    <p:sldId id="272" r:id="rId36"/>
    <p:sldId id="293" r:id="rId37"/>
    <p:sldId id="296" r:id="rId38"/>
    <p:sldId id="297" r:id="rId3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82847" autoAdjust="0"/>
  </p:normalViewPr>
  <p:slideViewPr>
    <p:cSldViewPr>
      <p:cViewPr>
        <p:scale>
          <a:sx n="89" d="100"/>
          <a:sy n="89" d="100"/>
        </p:scale>
        <p:origin x="-594" y="-126"/>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9688576"/>
        <c:axId val="29690496"/>
      </c:lineChart>
      <c:catAx>
        <c:axId val="2968857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29690496"/>
        <c:crosses val="autoZero"/>
        <c:auto val="1"/>
        <c:lblAlgn val="ctr"/>
        <c:lblOffset val="100"/>
        <c:tickLblSkip val="10"/>
        <c:tickMarkSkip val="10"/>
        <c:noMultiLvlLbl val="0"/>
      </c:catAx>
      <c:valAx>
        <c:axId val="2969049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2968857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84518400"/>
        <c:axId val="84520320"/>
      </c:lineChart>
      <c:catAx>
        <c:axId val="8451840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84520320"/>
        <c:crosses val="autoZero"/>
        <c:auto val="1"/>
        <c:lblAlgn val="ctr"/>
        <c:lblOffset val="100"/>
        <c:tickLblSkip val="10"/>
        <c:tickMarkSkip val="10"/>
        <c:noMultiLvlLbl val="0"/>
      </c:catAx>
      <c:valAx>
        <c:axId val="845203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84518400"/>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29446528"/>
        <c:axId val="29448448"/>
      </c:lineChart>
      <c:catAx>
        <c:axId val="2944652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29448448"/>
        <c:crosses val="autoZero"/>
        <c:auto val="1"/>
        <c:lblAlgn val="ctr"/>
        <c:lblOffset val="100"/>
        <c:tickLblSkip val="10"/>
        <c:tickMarkSkip val="10"/>
        <c:noMultiLvlLbl val="0"/>
      </c:catAx>
      <c:valAx>
        <c:axId val="29448448"/>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2944652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0032768"/>
        <c:axId val="109912064"/>
      </c:lineChart>
      <c:catAx>
        <c:axId val="11003276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09912064"/>
        <c:crosses val="autoZero"/>
        <c:auto val="1"/>
        <c:lblAlgn val="ctr"/>
        <c:lblOffset val="100"/>
        <c:tickLblSkip val="10"/>
        <c:tickMarkSkip val="10"/>
        <c:noMultiLvlLbl val="0"/>
      </c:catAx>
      <c:valAx>
        <c:axId val="10991206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003276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0894464"/>
        <c:axId val="110917120"/>
      </c:lineChart>
      <c:catAx>
        <c:axId val="11089446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10917120"/>
        <c:crosses val="autoZero"/>
        <c:auto val="1"/>
        <c:lblAlgn val="ctr"/>
        <c:lblOffset val="100"/>
        <c:tickLblSkip val="10"/>
        <c:tickMarkSkip val="10"/>
        <c:noMultiLvlLbl val="0"/>
      </c:catAx>
      <c:valAx>
        <c:axId val="110917120"/>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1089446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62219520"/>
        <c:axId val="162227712"/>
      </c:lineChart>
      <c:catAx>
        <c:axId val="16221952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62227712"/>
        <c:crosses val="autoZero"/>
        <c:auto val="1"/>
        <c:lblAlgn val="ctr"/>
        <c:lblOffset val="100"/>
        <c:tickLblSkip val="10"/>
        <c:tickMarkSkip val="10"/>
        <c:noMultiLvlLbl val="0"/>
      </c:catAx>
      <c:valAx>
        <c:axId val="162227712"/>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6221952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62523776"/>
        <c:axId val="162576256"/>
      </c:lineChart>
      <c:catAx>
        <c:axId val="16252377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62576256"/>
        <c:crosses val="autoZero"/>
        <c:auto val="1"/>
        <c:lblAlgn val="ctr"/>
        <c:lblOffset val="100"/>
        <c:tickLblSkip val="10"/>
        <c:tickMarkSkip val="10"/>
        <c:noMultiLvlLbl val="0"/>
      </c:catAx>
      <c:valAx>
        <c:axId val="16257625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6252377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27783936"/>
        <c:axId val="27756032"/>
      </c:lineChart>
      <c:catAx>
        <c:axId val="27783936"/>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27756032"/>
        <c:crosses val="autoZero"/>
        <c:auto val="1"/>
        <c:lblAlgn val="ctr"/>
        <c:lblOffset val="100"/>
        <c:tickLblSkip val="10"/>
        <c:tickMarkSkip val="10"/>
        <c:noMultiLvlLbl val="0"/>
      </c:catAx>
      <c:valAx>
        <c:axId val="2775603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2778393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28981888"/>
        <c:axId val="28984064"/>
      </c:lineChart>
      <c:catAx>
        <c:axId val="2898188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28984064"/>
        <c:crosses val="autoZero"/>
        <c:auto val="1"/>
        <c:lblAlgn val="ctr"/>
        <c:lblOffset val="100"/>
        <c:tickLblSkip val="10"/>
        <c:tickMarkSkip val="10"/>
        <c:noMultiLvlLbl val="0"/>
      </c:catAx>
      <c:valAx>
        <c:axId val="28984064"/>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2898188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30212096"/>
        <c:axId val="30214016"/>
      </c:lineChart>
      <c:catAx>
        <c:axId val="3021209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30214016"/>
        <c:crosses val="autoZero"/>
        <c:auto val="1"/>
        <c:lblAlgn val="ctr"/>
        <c:lblOffset val="100"/>
        <c:tickLblSkip val="10"/>
        <c:tickMarkSkip val="10"/>
        <c:noMultiLvlLbl val="0"/>
      </c:catAx>
      <c:valAx>
        <c:axId val="3021401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3021209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2014/1/20</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2014/1/20</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a:t>
            </a:r>
            <a:r>
              <a:rPr kumimoji="1" lang="ja-JP" altLang="en-US" dirty="0" smtClean="0"/>
              <a:t>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lang="ja-JP" altLang="en-US" sz="3200" dirty="0"/>
              <a:t>抗原</a:t>
            </a:r>
            <a:r>
              <a:rPr lang="ja-JP" altLang="en-US" sz="3200" dirty="0" smtClean="0"/>
              <a:t>抗体反応を表現する</a:t>
            </a:r>
            <a:r>
              <a:rPr kumimoji="1" lang="ja-JP" altLang="en-US" sz="3200" dirty="0" smtClean="0"/>
              <a:t>電子タグを持つ</a:t>
            </a:r>
            <a:r>
              <a:rPr kumimoji="1" lang="en-US" altLang="ja-JP" sz="3200" dirty="0" smtClean="0"/>
              <a:t>Agent Based Epidemic Model</a:t>
            </a:r>
            <a:endParaRPr kumimoji="1" lang="ja-JP" altLang="en-US" sz="32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74528509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32046396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07482825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9708531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58476959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11179519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a:t>
            </a:r>
            <a:r>
              <a:rPr kumimoji="1" lang="ja-JP" altLang="en-US" dirty="0" smtClean="0"/>
              <a:t>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ウイルスは、他の生物の細胞を利用して、自己を複製する。たんぱく質の殻の中に核酸が入った構造で、細胞は持たない。遺伝子を持つ。</a:t>
            </a:r>
            <a:endParaRPr kumimoji="1" lang="en-US" altLang="ja-JP" dirty="0" smtClean="0"/>
          </a:p>
          <a:p>
            <a:r>
              <a:rPr lang="ja-JP" altLang="en-US" dirty="0" smtClean="0"/>
              <a:t>細菌は、細胞膜を持つ原核生物。原核生物は、細胞核を持たない。</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a:t>
            </a:r>
            <a:r>
              <a:rPr kumimoji="1" lang="ja-JP" altLang="en-US" dirty="0" smtClean="0"/>
              <a:t>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a:t>
            </a:r>
            <a:r>
              <a:rPr lang="en-US" altLang="ja-JP" sz="2000" dirty="0" smtClean="0"/>
              <a:t>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r>
              <a:rPr lang="ja-JP" altLang="en-US" dirty="0"/>
              <a:t>　</a:t>
            </a:r>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　</a:t>
            </a:r>
            <a:r>
              <a:rPr lang="en-US" altLang="ja-JP" dirty="0" smtClean="0"/>
              <a:t>Stochastic</a:t>
            </a:r>
            <a:r>
              <a:rPr lang="ja-JP" altLang="en-US" dirty="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pPr lvl="1"/>
            <a:r>
              <a:rPr lang="ja-JP" altLang="en-US" dirty="0"/>
              <a:t>抗原と</a:t>
            </a:r>
            <a:r>
              <a:rPr lang="ja-JP" altLang="en-US" dirty="0" smtClean="0"/>
              <a:t>は通常、細菌やウイルス、注射などで体内に入るたんぱく質のこと</a:t>
            </a:r>
            <a:endParaRPr lang="en-US" altLang="ja-JP" dirty="0" smtClean="0"/>
          </a:p>
          <a:p>
            <a:pPr lvl="1"/>
            <a:r>
              <a:rPr lang="ja-JP" altLang="en-US" dirty="0"/>
              <a:t>抗体と</a:t>
            </a:r>
            <a:r>
              <a:rPr lang="ja-JP" altLang="en-US" dirty="0" smtClean="0"/>
              <a:t>は主に血液中や体液中に存在し、体内に侵入してきた細菌・ウイルスなどの微生物や、微生物に感染した細胞を抗原として認識して結合する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3862</TotalTime>
  <Words>934</Words>
  <Application>Microsoft Office PowerPoint</Application>
  <PresentationFormat>画面に合わせる (4:3)</PresentationFormat>
  <Paragraphs>179</Paragraphs>
  <Slides>38</Slides>
  <Notes>23</Notes>
  <HiddenSlides>0</HiddenSlides>
  <MMClips>0</MMClips>
  <ScaleCrop>false</ScaleCrop>
  <HeadingPairs>
    <vt:vector size="4" baseType="variant">
      <vt:variant>
        <vt:lpstr>テーマ</vt:lpstr>
      </vt:variant>
      <vt:variant>
        <vt:i4>1</vt:i4>
      </vt:variant>
      <vt:variant>
        <vt:lpstr>スライド タイトル</vt:lpstr>
      </vt:variant>
      <vt:variant>
        <vt:i4>38</vt:i4>
      </vt:variant>
    </vt:vector>
  </HeadingPairs>
  <TitlesOfParts>
    <vt:vector size="39"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免疫の喪失</vt:lpstr>
      <vt:lpstr>ハミング距離</vt:lpstr>
      <vt:lpstr>（（（細菌・ウイルス</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139</cp:revision>
  <cp:lastPrinted>2013-12-28T01:55:06Z</cp:lastPrinted>
  <dcterms:created xsi:type="dcterms:W3CDTF">2013-12-17T00:35:00Z</dcterms:created>
  <dcterms:modified xsi:type="dcterms:W3CDTF">2014-01-20T12:00:56Z</dcterms:modified>
</cp:coreProperties>
</file>

<file path=docProps/thumbnail.jpeg>
</file>